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GBs3xNjOn1yaSrUM1yq+Dkt2y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87C20A-2C85-4929-926E-76C030FFA018}">
  <a:tblStyle styleId="{1887C20A-2C85-4929-926E-76C030FFA0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7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27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28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2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0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0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0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2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2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2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2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9" name="Google Shape;49;p24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2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65" name="Google Shape;65;p26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2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hyperlink" Target="https://arxiv.org/pdf/2102.08054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4.jpg"/><Relationship Id="rId6" Type="http://schemas.openxmlformats.org/officeDocument/2006/relationships/image" Target="../media/image22.jp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s://github.com/Team-Equality-RL-Project/connect-4" TargetMode="External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7981950" y="10"/>
            <a:ext cx="421005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 FOUR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sng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CMPE 260 - PROJECT PRESENTATION</a:t>
            </a:r>
            <a:endParaRPr b="1" i="0" sz="3200" u="none" cap="small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Abhishek Bais, Haley feng, princy joy, Shannon phu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Graduate students software engineering, SJSU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1143001" y="446716"/>
            <a:ext cx="9905998" cy="129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/>
              <a:t>RESULTS – </a:t>
            </a:r>
            <a:r>
              <a:rPr b="1" lang="en-US" sz="4000"/>
              <a:t>SENSITIVITY</a:t>
            </a:r>
            <a:r>
              <a:rPr b="1" lang="en-US" sz="4000"/>
              <a:t> ANALYSIS OF SARSA LEARNER AGENT</a:t>
            </a:r>
            <a:endParaRPr sz="4000"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414" y="1820028"/>
            <a:ext cx="4102133" cy="244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097" y="1820028"/>
            <a:ext cx="4102134" cy="24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405472" y="4428160"/>
            <a:ext cx="11553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ALPHA/ LEARNING RATE (lr)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SENSITIVITY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ANALYSIS 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very lr                                         = 0.05 learning happens slowest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low, moderate lr                      = [0.25, 0.50] learning happens gradually initially, then picks                       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best ]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 high lr                                        = 0.75 learning happens gradually, slower than low, moderate lr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GAMMA/ DISCOUNT FACTOR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SENSITIVITY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ANALYSIS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low gamma                               = 0.25 learning happens rapidly, highest win-rate                                         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best ]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moderate, very high gamma = [0.50, 0.98] learning happens gradually, slower than low gamma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high gamma                              = 0.75 learning happens the slowest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1141413" y="609600"/>
            <a:ext cx="9905998" cy="148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/>
              <a:t>RESULTS – </a:t>
            </a:r>
            <a:r>
              <a:rPr b="1" lang="en-US" sz="4000"/>
              <a:t>SENSITIVITY</a:t>
            </a:r>
            <a:r>
              <a:rPr b="1" lang="en-US" sz="4000"/>
              <a:t> ANALYSIS OF MONTE CARLO AGENT</a:t>
            </a:r>
            <a:endParaRPr sz="4000"/>
          </a:p>
        </p:txBody>
      </p:sp>
      <p:sp>
        <p:nvSpPr>
          <p:cNvPr id="252" name="Google Shape;252;p40"/>
          <p:cNvSpPr txBox="1"/>
          <p:nvPr/>
        </p:nvSpPr>
        <p:spPr>
          <a:xfrm>
            <a:off x="1315092" y="5188867"/>
            <a:ext cx="10510463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EXPLORATION COEFFICIENT [ HOW MUCH MONTE CARLO TREE TO SEARCH ] SENSTIVITY ANALYSIS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Smaller Exploration Coefficient values lead to greater exploitation i.e., visited nodes are revisited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 Exploration Coefficient values lead to greater exploration i.e., new nodes are visited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exploration coefficient  = 1.6, learning happens rapidly with high win-rate                         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best ] 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649" y="2219219"/>
            <a:ext cx="5414481" cy="276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9"/>
          <p:cNvSpPr txBox="1"/>
          <p:nvPr>
            <p:ph type="title"/>
          </p:nvPr>
        </p:nvSpPr>
        <p:spPr>
          <a:xfrm>
            <a:off x="1326666" y="4544794"/>
            <a:ext cx="9440034" cy="1765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3400"/>
              <a:t>RESULTS – COMPUTER AGENTS VS RANDOM MOVE COMPUTER AGENT WIN RATE</a:t>
            </a:r>
            <a:endParaRPr/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hart, line chart&#10;&#10;Description automatically generated" id="262" name="Google Shape;2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1725" y="1666109"/>
            <a:ext cx="2591786" cy="163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263" name="Google Shape;26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1766" y="1668581"/>
            <a:ext cx="2593272" cy="162727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 txBox="1"/>
          <p:nvPr/>
        </p:nvSpPr>
        <p:spPr>
          <a:xfrm>
            <a:off x="674850" y="3397825"/>
            <a:ext cx="2691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QLEARNER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 RANDOM MOVE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 Rate 55% 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453102" y="3437725"/>
            <a:ext cx="259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 RANDOM MOVE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 Rate 61%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6151725" y="3437725"/>
            <a:ext cx="259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 RANDOM MOVE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 Rate 65%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8871775" y="3397825"/>
            <a:ext cx="259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 RANDOM MOVE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 Rate 80%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8" name="Google Shape;26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5850" y="1658075"/>
            <a:ext cx="2690999" cy="1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125" y="1674725"/>
            <a:ext cx="2593499" cy="1627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9"/>
          <p:cNvSpPr txBox="1"/>
          <p:nvPr/>
        </p:nvSpPr>
        <p:spPr>
          <a:xfrm>
            <a:off x="466050" y="4544788"/>
            <a:ext cx="102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has the highest Win Ratio = 80% in 20 battles vs RANDOM MOVE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10"/>
          <p:cNvSpPr txBox="1"/>
          <p:nvPr>
            <p:ph type="title"/>
          </p:nvPr>
        </p:nvSpPr>
        <p:spPr>
          <a:xfrm>
            <a:off x="1748874" y="5018371"/>
            <a:ext cx="8676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3400"/>
              <a:t>RESULTS – RL GUIDED COMPUTER AGENTS VS MINIMAX AGENT WIN RATE</a:t>
            </a:r>
            <a:endParaRPr sz="3400"/>
          </a:p>
        </p:txBody>
      </p:sp>
      <p:sp>
        <p:nvSpPr>
          <p:cNvPr id="277" name="Google Shape;277;p10"/>
          <p:cNvSpPr txBox="1"/>
          <p:nvPr/>
        </p:nvSpPr>
        <p:spPr>
          <a:xfrm>
            <a:off x="640075" y="3429000"/>
            <a:ext cx="342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(Player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1) vs 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 LEARNER (Player 2)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QLEARNER Win Rate 30%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4384600" y="3429000"/>
            <a:ext cx="342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(Player 1) vs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(Player 2) 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Win Rate 75%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8129075" y="3429000"/>
            <a:ext cx="342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(Player 1) vs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 (Player 2)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 Win Rate 60%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425" y="1169375"/>
            <a:ext cx="3726350" cy="22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3800" y="1169375"/>
            <a:ext cx="3726350" cy="21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1175" y="1169375"/>
            <a:ext cx="3905675" cy="21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"/>
          <p:cNvSpPr txBox="1"/>
          <p:nvPr/>
        </p:nvSpPr>
        <p:spPr>
          <a:xfrm>
            <a:off x="336425" y="4469838"/>
            <a:ext cx="102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has the highest Win Ratio = 75% in 20 battles vs MiniMax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/>
          <p:nvPr>
            <p:ph type="title"/>
          </p:nvPr>
        </p:nvSpPr>
        <p:spPr>
          <a:xfrm>
            <a:off x="338789" y="5600364"/>
            <a:ext cx="7945659" cy="7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Century Gothic"/>
              <a:buNone/>
            </a:pPr>
            <a:r>
              <a:rPr b="1" lang="en-US" sz="4000"/>
              <a:t>RESULTS – WIN RATE COMPARISON </a:t>
            </a:r>
            <a:endParaRPr sz="4000"/>
          </a:p>
        </p:txBody>
      </p:sp>
      <p:sp>
        <p:nvSpPr>
          <p:cNvPr id="289" name="Google Shape;289;p12"/>
          <p:cNvSpPr/>
          <p:nvPr/>
        </p:nvSpPr>
        <p:spPr>
          <a:xfrm>
            <a:off x="19482100" y="-135915"/>
            <a:ext cx="11876495" cy="166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0" name="Google Shape;290;p12"/>
          <p:cNvGraphicFramePr/>
          <p:nvPr/>
        </p:nvGraphicFramePr>
        <p:xfrm>
          <a:off x="338789" y="529505"/>
          <a:ext cx="3000000" cy="3000000"/>
        </p:xfrm>
        <a:graphic>
          <a:graphicData uri="http://schemas.openxmlformats.org/drawingml/2006/table">
            <a:tbl>
              <a:tblPr>
                <a:solidFill>
                  <a:schemeClr val="dk1"/>
                </a:solidFill>
                <a:tableStyleId>{1887C20A-2C85-4929-926E-76C030FFA018}</a:tableStyleId>
              </a:tblPr>
              <a:tblGrid>
                <a:gridCol w="1748350"/>
                <a:gridCol w="958850"/>
                <a:gridCol w="1214050"/>
                <a:gridCol w="1096525"/>
                <a:gridCol w="1359100"/>
                <a:gridCol w="784400"/>
                <a:gridCol w="784400"/>
              </a:tblGrid>
              <a:tr h="5146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 RATE COMPARISON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2125" marB="80700" marR="80700" marL="807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2125" marB="80700" marR="80700" marL="807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4397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BEST OVERALL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WORST OVERALL</a:t>
                      </a:r>
                      <a:endParaRPr sz="13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BEST IN COLUMN</a:t>
                      </a:r>
                      <a:endParaRPr sz="1300" u="none" cap="none" strike="noStrike">
                        <a:solidFill>
                          <a:srgbClr val="FFC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VS BASELINE AGENTS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VS RL GUIDED COMPUTER AGENT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</a:rPr>
                        <a:t>Overall Avg Win Rate</a:t>
                      </a:r>
                      <a:endParaRPr b="1" i="0"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1734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Move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Minimax 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1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(80%-win rate vs Random Move)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SARSA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MONTE CARLO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vMerge="1"/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0.55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30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b="1" lang="en-US" sz="1300" u="none" cap="none" strike="noStrike">
                          <a:solidFill>
                            <a:srgbClr val="FFC000"/>
                          </a:solidFill>
                        </a:rPr>
                        <a:t>44</a:t>
                      </a:r>
                      <a:endParaRPr sz="1300" u="none" cap="none" strike="noStrike">
                        <a:solidFill>
                          <a:srgbClr val="FFC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0.35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0.41</a:t>
                      </a:r>
                      <a:endParaRPr b="0" i="0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SARSA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61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75</a:t>
                      </a:r>
                      <a:endParaRPr b="1"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55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0.665</a:t>
                      </a:r>
                      <a:endParaRPr b="1" i="0" sz="13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MONTE CARLO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  <a:endParaRPr sz="1300" u="none" cap="none" strike="noStrike">
                        <a:solidFill>
                          <a:srgbClr val="FFC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i="0" lang="en-US" sz="1300" u="none" cap="none" strike="noStrike">
                          <a:solidFill>
                            <a:schemeClr val="lt1"/>
                          </a:solidFill>
                        </a:rPr>
                        <a:t>0.60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</a:t>
                      </a:r>
                      <a:endParaRPr sz="1300" u="none" cap="none" strike="noStrike">
                        <a:solidFill>
                          <a:srgbClr val="FFC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</a:rPr>
                        <a:t>0.25</a:t>
                      </a:r>
                      <a:endParaRPr b="1" sz="13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.5475</a:t>
                      </a:r>
                      <a:endParaRPr b="0" i="0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12"/>
          <p:cNvSpPr txBox="1"/>
          <p:nvPr/>
        </p:nvSpPr>
        <p:spPr>
          <a:xfrm>
            <a:off x="951549" y="4142375"/>
            <a:ext cx="7332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 GUIDED COMPUTER AGENT VS BASELINE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HAS HIGHEST WIN RATE OF 75% VS MINIMAX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 GUIDED COMPUTER AGENT VS RL GUIDED COMPUTER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HAS THE HIGHEST WIN RATE OF 75% VS MONTE CARLO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5225" y="3422125"/>
            <a:ext cx="3503851" cy="19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5225" y="529500"/>
            <a:ext cx="3503853" cy="19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/>
        </p:nvSpPr>
        <p:spPr>
          <a:xfrm>
            <a:off x="8495800" y="2520325"/>
            <a:ext cx="342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(Player 1) vs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(Player 2) 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Win Rate 75%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8495800" y="5568650"/>
            <a:ext cx="342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 (Player 1) vs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(Player 2) 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Win Rate 75%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/>
          <p:nvPr>
            <p:ph type="title"/>
          </p:nvPr>
        </p:nvSpPr>
        <p:spPr>
          <a:xfrm>
            <a:off x="626164" y="5776854"/>
            <a:ext cx="8177320" cy="7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7777"/>
              <a:buFont typeface="Century Gothic"/>
              <a:buNone/>
            </a:pPr>
            <a:br>
              <a:rPr b="1" lang="en-US" sz="4000"/>
            </a:br>
            <a:r>
              <a:rPr b="1" lang="en-US" sz="4000"/>
              <a:t>RESULTS – EFFICIENCY COMPARISON </a:t>
            </a:r>
            <a:endParaRPr sz="4000"/>
          </a:p>
        </p:txBody>
      </p:sp>
      <p:sp>
        <p:nvSpPr>
          <p:cNvPr id="301" name="Google Shape;301;p13"/>
          <p:cNvSpPr/>
          <p:nvPr/>
        </p:nvSpPr>
        <p:spPr>
          <a:xfrm>
            <a:off x="19482100" y="-135915"/>
            <a:ext cx="11876495" cy="166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02" name="Google Shape;302;p13"/>
          <p:cNvGraphicFramePr/>
          <p:nvPr/>
        </p:nvGraphicFramePr>
        <p:xfrm>
          <a:off x="626165" y="529505"/>
          <a:ext cx="3000000" cy="3000000"/>
        </p:xfrm>
        <a:graphic>
          <a:graphicData uri="http://schemas.openxmlformats.org/drawingml/2006/table">
            <a:tbl>
              <a:tblPr>
                <a:solidFill>
                  <a:schemeClr val="dk1"/>
                </a:solidFill>
                <a:tableStyleId>{1887C20A-2C85-4929-926E-76C030FFA018}</a:tableStyleId>
              </a:tblPr>
              <a:tblGrid>
                <a:gridCol w="1950550"/>
                <a:gridCol w="1069725"/>
                <a:gridCol w="1354450"/>
                <a:gridCol w="1223350"/>
                <a:gridCol w="1516275"/>
                <a:gridCol w="875125"/>
              </a:tblGrid>
              <a:tr h="514600"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SPEED COMPARISON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2125" marB="80700" marR="80700" marL="807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44397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FASTEST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SLOWEST</a:t>
                      </a:r>
                      <a:endParaRPr sz="13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FFC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VS BASELINE AGENTS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VS RL GUIDED COMPUTER AGENT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8678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Move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Minimax 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1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(80%-win rate vs Random Move)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SARSA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MONTE CARLO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0.2422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7</a:t>
                      </a: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.8</a:t>
                      </a: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35</a:t>
                      </a:r>
                      <a:endParaRPr b="1"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0634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24.1</a:t>
                      </a:r>
                      <a:r>
                        <a:rPr lang="en-US" sz="1300" u="none" cap="none" strike="noStrike">
                          <a:solidFill>
                            <a:srgbClr val="00B050"/>
                          </a:solidFill>
                        </a:rPr>
                        <a:t>38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SARSA LEARNER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b="1" lang="en-US" sz="1300" u="none" cap="none" strike="noStrike">
                          <a:solidFill>
                            <a:srgbClr val="00B050"/>
                          </a:solidFill>
                        </a:rPr>
                        <a:t>0681</a:t>
                      </a:r>
                      <a:endParaRPr b="1"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300" u="none" cap="none" strike="noStrike">
                          <a:solidFill>
                            <a:schemeClr val="lt1"/>
                          </a:solidFill>
                        </a:rPr>
                        <a:t>575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300" u="none" cap="none" strike="noStrike">
                          <a:solidFill>
                            <a:srgbClr val="00B050"/>
                          </a:solidFill>
                        </a:rPr>
                        <a:t>0634</a:t>
                      </a:r>
                      <a:endParaRPr sz="13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26.117</a:t>
                      </a:r>
                      <a:endParaRPr sz="13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3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MONTE CARLO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29.0</a:t>
                      </a:r>
                      <a:r>
                        <a:rPr b="1" lang="en-US" sz="1300" u="none" cap="none" strike="noStrike">
                          <a:solidFill>
                            <a:srgbClr val="FF0000"/>
                          </a:solidFill>
                        </a:rPr>
                        <a:t>55</a:t>
                      </a:r>
                      <a:endParaRPr sz="13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18.66</a:t>
                      </a:r>
                      <a:r>
                        <a:rPr b="1" lang="en-US" sz="13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endParaRPr sz="13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24.1</a:t>
                      </a: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</a:rPr>
                        <a:t>38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26.117</a:t>
                      </a:r>
                      <a:endParaRPr b="1" sz="13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02125" marB="80700" marR="80700" marL="807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03" name="Google Shape;303;p13"/>
          <p:cNvSpPr txBox="1"/>
          <p:nvPr/>
        </p:nvSpPr>
        <p:spPr>
          <a:xfrm>
            <a:off x="626164" y="3939388"/>
            <a:ext cx="8179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 GUIDED COMPUTER AGENT VS BASELINE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FASTEST, AVG PLAY TIME OF 0.06s VS RANDOM MOVE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 IS SLOWEST, AVG PLAY TIME OF 29.06s VS RANDOM MOVE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 GUIDED COMPUTER AGENT VS  RL GUIDED COMPUTER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FASTEST,  AVG PLAY TIME OF 0.0634s VS Q LEARNER AGENT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SLOWEST, AVG PLAY TIME OF 26.117s VS SARSA LEARNER AGENT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11559208" y="1260652"/>
            <a:ext cx="27829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1599616" y="3939388"/>
            <a:ext cx="278294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CARLO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6" name="Google Shape;3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4250" y="529500"/>
            <a:ext cx="2638750" cy="28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2175" y="3511750"/>
            <a:ext cx="2638750" cy="28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14"/>
          <p:cNvSpPr txBox="1"/>
          <p:nvPr>
            <p:ph type="title"/>
          </p:nvPr>
        </p:nvSpPr>
        <p:spPr>
          <a:xfrm>
            <a:off x="6735098" y="2589088"/>
            <a:ext cx="4798142" cy="1663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r>
              <a:rPr b="1" lang="en-US" sz="4800" u="sng">
                <a:solidFill>
                  <a:schemeClr val="hlink"/>
                </a:solidFill>
                <a:hlinkClick r:id="rId4"/>
              </a:rPr>
              <a:t>GITHUB REPO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58290" y="620720"/>
            <a:ext cx="5457375" cy="5597200"/>
          </a:xfrm>
          <a:prstGeom prst="roundRect">
            <a:avLst>
              <a:gd fmla="val 3812" name="adj"/>
            </a:avLst>
          </a:prstGeom>
          <a:solidFill>
            <a:schemeClr val="lt1"/>
          </a:solidFill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eacher" id="315" name="Google Shape;31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167" y="1174509"/>
            <a:ext cx="4489621" cy="448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6420465" y="609600"/>
            <a:ext cx="5122606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/>
              <a:t>OUTLINE</a:t>
            </a:r>
            <a:endParaRPr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6420465" y="2666999"/>
            <a:ext cx="5122606" cy="321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189" lvl="0" marL="609585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800"/>
              <a:t>The GAME</a:t>
            </a:r>
            <a:endParaRPr/>
          </a:p>
          <a:p>
            <a:pPr indent="-457189" lvl="0" marL="609585" rtl="0" algn="l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800"/>
              <a:t>Problem Statement</a:t>
            </a:r>
            <a:endParaRPr/>
          </a:p>
          <a:p>
            <a:pPr indent="-457189" lvl="0" marL="609585" rtl="0" algn="l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800"/>
              <a:t>Motivation</a:t>
            </a:r>
            <a:endParaRPr/>
          </a:p>
          <a:p>
            <a:pPr indent="-457189" lvl="0" marL="609585" rtl="0" algn="l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800"/>
              <a:t>Methodology</a:t>
            </a:r>
            <a:endParaRPr/>
          </a:p>
          <a:p>
            <a:pPr indent="-457189" lvl="0" marL="609585" rtl="0" algn="l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800"/>
              <a:t>Results</a:t>
            </a:r>
            <a:endParaRPr/>
          </a:p>
          <a:p>
            <a:pPr indent="-457189" lvl="0" marL="609585" rtl="0" algn="l">
              <a:lnSpc>
                <a:spcPct val="100000"/>
              </a:lnSpc>
              <a:spcBef>
                <a:spcPts val="1118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2800"/>
              <a:t>Demo</a:t>
            </a:r>
            <a:endParaRPr/>
          </a:p>
        </p:txBody>
      </p:sp>
      <p:pic>
        <p:nvPicPr>
          <p:cNvPr descr="Bullseye"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32" y="645106"/>
            <a:ext cx="5247747" cy="5247747"/>
          </a:xfrm>
          <a:prstGeom prst="roundRect">
            <a:avLst>
              <a:gd fmla="val 3517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3"/>
          <p:cNvSpPr txBox="1"/>
          <p:nvPr>
            <p:ph type="title"/>
          </p:nvPr>
        </p:nvSpPr>
        <p:spPr>
          <a:xfrm>
            <a:off x="2118433" y="742950"/>
            <a:ext cx="7276667" cy="895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4000"/>
              <a:t>THE GAME</a:t>
            </a:r>
            <a:endParaRPr sz="4000"/>
          </a:p>
        </p:txBody>
      </p:sp>
      <p:sp>
        <p:nvSpPr>
          <p:cNvPr id="162" name="Google Shape;162;p3"/>
          <p:cNvSpPr txBox="1"/>
          <p:nvPr/>
        </p:nvSpPr>
        <p:spPr>
          <a:xfrm>
            <a:off x="952500" y="1638338"/>
            <a:ext cx="10355507" cy="15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523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 Four is a popular two player game </a:t>
            </a:r>
            <a:endParaRPr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52396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player takes turns to drop a selected colored piece in a 6x7 grid</a:t>
            </a:r>
            <a:endParaRPr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52396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player to form a 4-in-row connection wins</a:t>
            </a:r>
            <a:endParaRPr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2" l="13036" r="5114" t="0"/>
          <a:stretch/>
        </p:blipFill>
        <p:spPr>
          <a:xfrm>
            <a:off x="883993" y="3476871"/>
            <a:ext cx="2468880" cy="229401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5">
            <a:alphaModFix/>
          </a:blip>
          <a:srcRect b="1" l="17690" r="1" t="0"/>
          <a:stretch/>
        </p:blipFill>
        <p:spPr>
          <a:xfrm>
            <a:off x="3535705" y="3476869"/>
            <a:ext cx="2468880" cy="229401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6">
            <a:alphaModFix/>
          </a:blip>
          <a:srcRect b="2" l="0" r="18150" t="0"/>
          <a:stretch/>
        </p:blipFill>
        <p:spPr>
          <a:xfrm>
            <a:off x="6187417" y="3476872"/>
            <a:ext cx="2468880" cy="2294008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7">
            <a:alphaModFix/>
          </a:blip>
          <a:srcRect b="-2" l="17067" r="-2" t="0"/>
          <a:stretch/>
        </p:blipFill>
        <p:spPr>
          <a:xfrm>
            <a:off x="8839128" y="3476870"/>
            <a:ext cx="2468880" cy="2294009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3"/>
          <p:cNvSpPr txBox="1"/>
          <p:nvPr/>
        </p:nvSpPr>
        <p:spPr>
          <a:xfrm>
            <a:off x="1259840" y="5991273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4-IN-ROW VERTICAL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3535705" y="6028055"/>
            <a:ext cx="16458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4-IN-ROW DIAGONAL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9123608" y="6015822"/>
            <a:ext cx="1899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4-IN-ROW HORIZONTAL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6329705" y="6028055"/>
            <a:ext cx="16458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4-IN-ROW  DIAGONAL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1141350" y="886825"/>
            <a:ext cx="9906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4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4000"/>
          </a:p>
        </p:txBody>
      </p:sp>
      <p:sp>
        <p:nvSpPr>
          <p:cNvPr id="176" name="Google Shape;176;p4"/>
          <p:cNvSpPr txBox="1"/>
          <p:nvPr/>
        </p:nvSpPr>
        <p:spPr>
          <a:xfrm>
            <a:off x="916650" y="1892275"/>
            <a:ext cx="103554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70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</a:t>
            </a:r>
            <a:r>
              <a:rPr i="0" lang="en-US" sz="2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REAL-LIFE CONNECT FOUR GAMING EXPERIENCE FOR A HUMAN PLAYER AGAINST A COMPUTER AGENT</a:t>
            </a:r>
            <a:endParaRPr i="0" sz="28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70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i="0" lang="en-US" sz="2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REINFORCEMENT LEARNING GUIDED COMPUTER AGENTS, IMPLEMENTING THE FOLLOWING ALGORITHMS TO PLAY THE GAME VIA BATTLES AGAINST A COMPUTER AGENT THAT MAKES RANDOM MOVES</a:t>
            </a: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VIA BATTLES AGAINST A GAME THEORY GUIDED COMPUTER AGENT 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9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Minimax Algorithm          (Game Theory Guided Agent)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9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Monte Carlo Algorithm  (Reinforcement Learning Guided Agent)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9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 Learner Algorithm       (Reinforcement Learning Guided Agent)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59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Sarsa Learner Algorithm (Reinforcement Learning Guided Agent)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70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Char char="●"/>
            </a:pPr>
            <a:r>
              <a:rPr lang="en-US" sz="28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AND CONTRAST THE PERFORMANCE OF THE REINFORCEMENT LEARNING GUIDED COMPUTER AGENTS ON WIN-RATE AND EFFICIENCY (AVERAGE PLAY TIME)</a:t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1141413" y="609600"/>
            <a:ext cx="9905998" cy="146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4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 sz="4000"/>
          </a:p>
        </p:txBody>
      </p:sp>
      <p:grpSp>
        <p:nvGrpSpPr>
          <p:cNvPr id="182" name="Google Shape;182;p5"/>
          <p:cNvGrpSpPr/>
          <p:nvPr/>
        </p:nvGrpSpPr>
        <p:grpSpPr>
          <a:xfrm>
            <a:off x="1141425" y="2286000"/>
            <a:ext cx="9906000" cy="3800701"/>
            <a:chOff x="0" y="0"/>
            <a:chExt cx="9906000" cy="3387434"/>
          </a:xfrm>
        </p:grpSpPr>
        <p:cxnSp>
          <p:nvCxnSpPr>
            <p:cNvPr id="183" name="Google Shape;183;p5"/>
            <p:cNvCxnSpPr/>
            <p:nvPr/>
          </p:nvCxnSpPr>
          <p:spPr>
            <a:xfrm>
              <a:off x="0" y="0"/>
              <a:ext cx="9906000" cy="0"/>
            </a:xfrm>
            <a:prstGeom prst="straightConnector1">
              <a:avLst/>
            </a:prstGeom>
            <a:solidFill>
              <a:schemeClr val="accent2"/>
            </a:solidFill>
            <a:ln cap="rnd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p5"/>
            <p:cNvSpPr/>
            <p:nvPr/>
          </p:nvSpPr>
          <p:spPr>
            <a:xfrm>
              <a:off x="0" y="0"/>
              <a:ext cx="9906000" cy="1693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0"/>
              <a:ext cx="9906000" cy="1693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AN INTERMEDIATE COMPLEXITY (6X7 BOARD GAME) </a:t>
              </a:r>
              <a:endParaRPr i="0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MOST EXISTING REINFORCEMENT LEARNING MODELS IN THE GAMING CONTEXT ARE FINE-TUNED TO TIC-TAC-TOE (A SIMPLISTIC 3X3 BOARD GAME WITH A SMALL STATE SPACE) OR ALPHA-GO (A PROGRAM THAT PLAYS GO, A 19X19 BOARD GAME AFTER STORING 30 MILLION POSITIONS)</a:t>
              </a:r>
              <a:endParaRPr i="0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6" name="Google Shape;186;p5"/>
            <p:cNvCxnSpPr/>
            <p:nvPr/>
          </p:nvCxnSpPr>
          <p:spPr>
            <a:xfrm>
              <a:off x="0" y="1693717"/>
              <a:ext cx="9906000" cy="0"/>
            </a:xfrm>
            <a:prstGeom prst="straightConnector1">
              <a:avLst/>
            </a:prstGeom>
            <a:solidFill>
              <a:srgbClr val="DACE83"/>
            </a:solidFill>
            <a:ln cap="rnd" cmpd="sng" w="19050">
              <a:solidFill>
                <a:srgbClr val="DACE8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7" name="Google Shape;187;p5"/>
            <p:cNvSpPr/>
            <p:nvPr/>
          </p:nvSpPr>
          <p:spPr>
            <a:xfrm>
              <a:off x="0" y="1693717"/>
              <a:ext cx="9906000" cy="1693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0" y="1693717"/>
              <a:ext cx="9906000" cy="1693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entury Gothic"/>
                <a:buNone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PROVIDE INSIGHTS INTO HOW REINFORCEMENT LEARNING GUIDED COMPUTER AGENTS PERFORM IN BATTLES AGAINST A COMPUTER AGENT THAT MAKES RANDOM MOVES AND IN BATTLES AGAINST A COMPUTER AGENT THAT USE MINIMAX (A BACKTRACKING, RECURSIVE GAME THEORY ALGORITHM) IN TERMS OF WIN RATE AND EFFICIENCY</a:t>
              </a:r>
              <a:endParaRPr i="0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1141413" y="609601"/>
            <a:ext cx="9905998" cy="11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/>
              <a:t>METHODOLOGY</a:t>
            </a:r>
            <a:r>
              <a:rPr b="1" lang="en-US" sz="4000"/>
              <a:t> – GAME SETUP</a:t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870725" y="1786400"/>
            <a:ext cx="10903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3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7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GAME </a:t>
            </a: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SETUP TO BE PLAYED IN THREE MODES</a:t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 1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Single Player Mode (Human Player vs Computer Agent)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 2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Two Player Mode (Human Player vs Human Player)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 3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Training Mode (</a:t>
            </a: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Reinforcement Learning Guided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Computer Agent battles against a Computer Agent that makes </a:t>
            </a: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moves and a Game Theory guided Computer Agent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 N ite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rations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learns to play the game)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ext, letter&#10;&#10;Description automatically generated" id="195" name="Google Shape;1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940" y="4026510"/>
            <a:ext cx="1806819" cy="1834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ubble chart&#10;&#10;Description automatically generated" id="196" name="Google Shape;1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9304" y="3931125"/>
            <a:ext cx="1810511" cy="1774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97" name="Google Shape;19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3951" y="3978652"/>
            <a:ext cx="1810512" cy="1718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ubble chart&#10;&#10;Description automatically generated" id="198" name="Google Shape;19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4657" y="3978652"/>
            <a:ext cx="1810511" cy="171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6237698" y="5732355"/>
            <a:ext cx="20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 2: Two PLAYER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3763951" y="5705426"/>
            <a:ext cx="22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MODE1: Single Player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8906008" y="5693719"/>
            <a:ext cx="20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 3: Training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141413" y="609600"/>
            <a:ext cx="9905998" cy="139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/>
              <a:t>METHODOLOGY - ALGORITHMS</a:t>
            </a:r>
            <a:endParaRPr/>
          </a:p>
        </p:txBody>
      </p:sp>
      <p:grpSp>
        <p:nvGrpSpPr>
          <p:cNvPr id="208" name="Google Shape;208;p37"/>
          <p:cNvGrpSpPr/>
          <p:nvPr/>
        </p:nvGrpSpPr>
        <p:grpSpPr>
          <a:xfrm>
            <a:off x="321679" y="2718923"/>
            <a:ext cx="11548642" cy="2533043"/>
            <a:chOff x="3385" y="615877"/>
            <a:chExt cx="11548642" cy="1611438"/>
          </a:xfrm>
        </p:grpSpPr>
        <p:sp>
          <p:nvSpPr>
            <p:cNvPr id="209" name="Google Shape;209;p37"/>
            <p:cNvSpPr/>
            <p:nvPr/>
          </p:nvSpPr>
          <p:spPr>
            <a:xfrm>
              <a:off x="3385" y="615877"/>
              <a:ext cx="2685730" cy="1611438"/>
            </a:xfrm>
            <a:prstGeom prst="rect">
              <a:avLst/>
            </a:prstGeom>
            <a:solidFill>
              <a:srgbClr val="E79F38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 txBox="1"/>
            <p:nvPr/>
          </p:nvSpPr>
          <p:spPr>
            <a:xfrm>
              <a:off x="3385" y="615877"/>
              <a:ext cx="2685730" cy="1611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MINIMAX AGENT 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USES A BACKTRACKING, RECURSIVE ALGORITHM USED IN GAME THEORY TO MAKE MOVES THAT RESULT IN MAXIMUM IMMEDIATE GAIN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2957689" y="615877"/>
              <a:ext cx="2685730" cy="1611438"/>
            </a:xfrm>
            <a:prstGeom prst="rect">
              <a:avLst/>
            </a:prstGeom>
            <a:solidFill>
              <a:srgbClr val="E08D34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 txBox="1"/>
            <p:nvPr/>
          </p:nvSpPr>
          <p:spPr>
            <a:xfrm>
              <a:off x="2957689" y="615877"/>
              <a:ext cx="2685730" cy="1611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MONTE CARLO AGENT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USES REINFORCEMENT LEARNING TO LEARN DIRECTLY FROM GAME EXPERIENCES WITHOUT USING ANY PRIOR MARKOV DECISION PROCESS KNOWLEDGE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5911993" y="615877"/>
              <a:ext cx="2685730" cy="1611438"/>
            </a:xfrm>
            <a:prstGeom prst="rect">
              <a:avLst/>
            </a:prstGeom>
            <a:solidFill>
              <a:srgbClr val="D77E3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 txBox="1"/>
            <p:nvPr/>
          </p:nvSpPr>
          <p:spPr>
            <a:xfrm>
              <a:off x="5911993" y="615877"/>
              <a:ext cx="2685730" cy="1611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 LEARNING AGENT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USES A REINFORCEMENT LEARNING OFF-POLICY VALUE BASED SCHEME BASED ON THE BELLMAN’S EQUATION TO LEARN THE VALUE OF OPTIMAL POLICY REGARDLESS OF ACTION 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>
              <a:off x="8866297" y="615877"/>
              <a:ext cx="2685730" cy="1611438"/>
            </a:xfrm>
            <a:prstGeom prst="rect">
              <a:avLst/>
            </a:prstGeom>
            <a:solidFill>
              <a:srgbClr val="CE6F3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 txBox="1"/>
            <p:nvPr/>
          </p:nvSpPr>
          <p:spPr>
            <a:xfrm>
              <a:off x="8866297" y="615877"/>
              <a:ext cx="2685730" cy="1611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SARSA LEARNING AGENT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USES A REINFORCEMENT LEARNING ON-POLICY  VALUE BASED SCHEME  TO LEARN THE VALUE OF THE OPTIMAL POLICY BASED ON ACTION DERIVED FROM CURRENT POLICY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7" name="Google Shape;217;p37"/>
          <p:cNvSpPr txBox="1"/>
          <p:nvPr/>
        </p:nvSpPr>
        <p:spPr>
          <a:xfrm>
            <a:off x="2845941" y="1818526"/>
            <a:ext cx="699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FOUR DIFFERENT ALGORITHMS WERE IMPLEMENTED TO MODEL THE COMPUTER AGENTS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1988701" y="5506000"/>
            <a:ext cx="84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DURING TRAINING, THE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REINFORCEMENT LEARNING GUIDED COMPUTER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AGENTS BATTLE AGAINST A COMPUTER AGENT THAT MA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KES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RANDOM MOVES AND AGAINST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GAME THEORY GUIDED COMPUTER AGENT OVER N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ITERATIONS, RESULTS ARE EVALUATED FOR WIN-RATE AND EFFICIENCY (AVG PLAY TIME)</a:t>
            </a:r>
            <a:endParaRPr b="1" sz="1600"/>
          </a:p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4940299" y="2667000"/>
            <a:ext cx="3132429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5" name="Google Shape;225;p8"/>
          <p:cNvGraphicFramePr/>
          <p:nvPr/>
        </p:nvGraphicFramePr>
        <p:xfrm>
          <a:off x="839336" y="176655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4313"/>
                  </a:srgbClr>
                </a:solidFill>
                <a:tableStyleId>{1887C20A-2C85-4929-926E-76C030FFA018}</a:tableStyleId>
              </a:tblPr>
              <a:tblGrid>
                <a:gridCol w="3566250"/>
                <a:gridCol w="6708550"/>
              </a:tblGrid>
              <a:tr h="55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ALGORITHM</a:t>
                      </a:r>
                      <a:endParaRPr b="0"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21225" marB="106350" marR="106350" marL="106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HYPER PARAMETERS TUNED  </a:t>
                      </a:r>
                      <a:endParaRPr b="0"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21225" marB="106350" marR="106350" marL="106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LEARNING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b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</a:b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alpha    - [ learning rate</a:t>
                      </a: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, tuning exp 0.05, 0.25, 0.3, 0.75, 0.9 ]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gamma - </a:t>
                      </a: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[ discount factor, tuning exp 0.25, 0.50, 0.75, 0.9, 0.98 ]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4313"/>
                      </a:srgbClr>
                    </a:solidFill>
                  </a:tcPr>
                </a:tc>
              </a:tr>
              <a:tr h="100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SARSA LEARNING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alpha    - </a:t>
                      </a: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[ learning rate, tuning exp 0.05, 0.25, 0.3, 0.75 ]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gamma - </a:t>
                      </a: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[ discount factor, tuning exp 0.25, 0.50, 0.75, 0.9, 0.98 ]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34509"/>
                      </a:srgbClr>
                    </a:solidFill>
                  </a:tcPr>
                </a:tc>
              </a:tr>
              <a:tr h="51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MONTE CARLO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exploration coefficient - [ </a:t>
                      </a: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tuning exp 0.8, 1, 1.4, 1.6 ]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4313"/>
                      </a:srgbClr>
                    </a:solidFill>
                  </a:tcPr>
                </a:tc>
              </a:tr>
              <a:tr h="51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MINIMAX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 of recursion - 0.5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21225" marB="106350" marR="106350" marL="1063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>
                        <a:alpha val="3450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6" name="Google Shape;226;p8"/>
          <p:cNvSpPr txBox="1"/>
          <p:nvPr/>
        </p:nvSpPr>
        <p:spPr>
          <a:xfrm>
            <a:off x="839436" y="5656514"/>
            <a:ext cx="102747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QLEARNER, SARSA LEARNER AGENTS – ARE FIRST TUNED FOR “LEARNING RATE” THEN TUNED FOR “DISCOUNT FACTOR” ON TOP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8"/>
          <p:cNvSpPr txBox="1"/>
          <p:nvPr>
            <p:ph type="title"/>
          </p:nvPr>
        </p:nvSpPr>
        <p:spPr>
          <a:xfrm>
            <a:off x="839336" y="382773"/>
            <a:ext cx="10274800" cy="11823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4000"/>
              <a:t>METHODOLOGY – </a:t>
            </a:r>
            <a:br>
              <a:rPr b="1" lang="en-US" sz="4000"/>
            </a:br>
            <a:r>
              <a:rPr b="1" lang="en-US" sz="4000"/>
              <a:t>HYPER PARAMETER TUNING</a:t>
            </a:r>
            <a:endParaRPr sz="4000"/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1143001" y="321924"/>
            <a:ext cx="9905998" cy="1455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/>
              <a:t>RESULTS – </a:t>
            </a:r>
            <a:r>
              <a:rPr b="1" lang="en-US" sz="4000"/>
              <a:t>SENSITIVITY</a:t>
            </a:r>
            <a:r>
              <a:rPr b="1" lang="en-US" sz="4000"/>
              <a:t> ANALYSIS OF QLEARNER AGENT</a:t>
            </a:r>
            <a:endParaRPr sz="4000"/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479" y="1921679"/>
            <a:ext cx="4171305" cy="237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039" y="1921679"/>
            <a:ext cx="3989118" cy="23750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625012" y="4440999"/>
            <a:ext cx="10941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ALPHA/ LEARNING RATE (lr)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SENSITIVITY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ANALYSIS 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very lr                                 = 0.05 learning happens rapidly initially then becomes more gradual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moderate lr                      = 0.50 learning happens gradually initially, then picks up to beat others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best ]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 high lr                               = 0.75 learning happens rapidly initially then slower than very lr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GAMMA/ DISCOUNT FACTOR </a:t>
            </a: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SENSITIVITY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ANALYSIS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low, moderate gamma = [0.25, 0.50] learning happens rapidly, highest win-rate                           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best ]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high gamma                    = 0.75 learning happens gradually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very high gamma           = 0.98 learning happens gradually initially then slows 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2020-12-02T11:19:34Z</dcterms:created>
  <dc:creator>Abhishek Bais</dc:creator>
</cp:coreProperties>
</file>